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6" r:id="rId2"/>
    <p:sldId id="2607" r:id="rId3"/>
    <p:sldId id="2608" r:id="rId4"/>
    <p:sldId id="260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58"/>
  </p:normalViewPr>
  <p:slideViewPr>
    <p:cSldViewPr snapToGrid="0">
      <p:cViewPr varScale="1">
        <p:scale>
          <a:sx n="110" d="100"/>
          <a:sy n="110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6A40-30A3-8E49-9A63-6BA19DC4AEBB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1FEE-8473-E146-9082-AD56F6403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33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78681-4C03-1DA6-753A-726263C64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BF1778-8486-3374-D553-B05C0580E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457FB-AA4C-910B-446B-DD46316E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75AA9A-0A61-B7A5-D5AF-B544A8A8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D5E40C-74B8-68D9-3627-0210762F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40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8C6C70-0071-CE00-513A-566B3101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AE8F4A-CB7F-931A-ECF9-5C7C96225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B6319D-F6E8-3842-8448-ADAD349E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6FD65-8033-28A8-C450-2AF7866E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5D4637-067E-B202-C780-7910E68C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82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16326F-BD2A-B78F-F79B-A11206D38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0EBC92-C682-0A4E-F917-6018A095B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F7DA5-5FCF-868A-45C0-D1B32B33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4B8D5A-3F67-DFF6-A966-B57D996C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24F96-693E-A35D-9AC6-81E91248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47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">
            <a:extLst>
              <a:ext uri="{FF2B5EF4-FFF2-40B4-BE49-F238E27FC236}">
                <a16:creationId xmlns:a16="http://schemas.microsoft.com/office/drawing/2014/main" id="{99D51BA0-085E-BCC7-23D2-3DDD38E79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192E-C18E-E84D-A8EA-DFAFDB15B3F8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255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5528F6A9-2801-FB4A-B5AD-DA5BC9610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FFBBAB21-34E2-AA40-AB1D-FB05111850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7E8166-F575-4843-9182-2C6FE319B4CD}" type="datetimeFigureOut">
              <a:rPr lang="en-US"/>
              <a:pPr>
                <a:defRPr/>
              </a:pPr>
              <a:t>3/5/25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67447BF5-1403-0D42-A46A-09A5417C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B4ADAD-0084-E34E-BF8E-0DD6C131231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5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00C5C-2974-34A5-8376-0401FAE6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3653C-A2BD-F7DB-C065-93F177C2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35EAEB-46ED-139F-9AC8-8607D027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27BA13-405D-790C-021E-AEF3BD6D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FCDB52-F921-78AF-4FF2-C9F98C2F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81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DA1A3-4BAB-448A-E7B8-8EB99E83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A4063B-D153-5085-3CD3-6BD0A085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F0D288-37E2-DA54-839D-29694253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0FF00F-176E-47CE-1F50-7BF0045E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2DE154-05DD-5DB4-AD11-350D912A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12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9A054-1477-7172-48BF-D806DB4F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661C62-A18E-A220-FC1E-B8ADA4CC6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9C01A8-9F23-B8AF-1849-E2DEF31D9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F6224F-3E4E-9F0B-D20B-E5C7DB77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3C79F4-C0F1-BCD3-EA9B-8FE48A2A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08344C-53C8-06A8-3257-351826F7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86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C3B6F-C5CB-DC6A-3466-D0FA6A55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5D59DF-A48B-C784-4E4D-01FE9AF0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0F3B7E-518A-932F-EFED-EF9C00B0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8C622D-FCA9-5DA7-0E42-31B8CA3B8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8DAB22-73C1-6823-1829-180D8B07B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08CBC7-5FBC-1B03-CC45-401C0CB6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0A1283-36EE-85D7-6257-413BB0D7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1609C2-E4D3-0AED-08F9-140CCC96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CE5052-A8EE-82DD-74F6-3E7A23FC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FD0E52-EBA5-EBFD-7AE0-69552C8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CC3F47-86C0-1492-9374-75B97985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F5FB7B-0FC7-09A6-422A-DAF9FD3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5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EDC733-691A-A239-B9B3-F99E09C5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B3E1FC-EF17-EB58-0789-49FAD25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6A1D5D-A761-DB65-4420-6F000B2A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54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E28D4-33CA-166E-6476-A1075EE9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DC88B0-C849-EB77-1CEC-A66FA814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EB4410-5BA3-A21D-43AD-2BB709DF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C47134-C58B-FA39-2DBA-857BBFBA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BAE7BA-B872-57BD-BE6B-E6054CCE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C69B5C-D30A-0192-22FB-2A645D5D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CB6F9-7B67-DD29-70E2-67BAE17C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476890-E4AE-DDBA-9E8C-25676E083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1B9F26-8FCB-E4B1-C60D-5406336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119478-ECF1-F28E-B474-A6AFF35E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F4E58E-F127-EE19-FC89-62EE09F8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CE8421-B4F8-D8FA-75EA-C1E6C145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97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147415-A156-ACE2-B21C-058B05AD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0E5F23-E2D0-2EBF-9127-38F132C1B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E78A61-FA35-D5E3-98C1-E58C74B76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CB651-78B1-6844-BD0F-31A56BBFF793}" type="datetimeFigureOut">
              <a:rPr lang="it-IT" smtClean="0"/>
              <a:t>05/03/25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F3297E-DAD2-52C1-0DAF-4A40F3B50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1DF3B2-5C1E-1AD2-0746-CF33D0FFD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A2FF5-2D08-0444-A13A-2563A8B33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98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34CE5C-2F50-72F1-6334-50A23ADA8F6B}"/>
              </a:ext>
            </a:extLst>
          </p:cNvPr>
          <p:cNvSpPr txBox="1"/>
          <p:nvPr/>
        </p:nvSpPr>
        <p:spPr>
          <a:xfrm>
            <a:off x="5353636" y="4085982"/>
            <a:ext cx="25832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 riconoscimento</a:t>
            </a:r>
          </a:p>
          <a:p>
            <a:r>
              <a:rPr lang="it-IT" dirty="0"/>
              <a:t>Identifica e interpreta </a:t>
            </a:r>
          </a:p>
          <a:p>
            <a:r>
              <a:rPr lang="it-IT" dirty="0"/>
              <a:t>(collegamenti con </a:t>
            </a:r>
          </a:p>
          <a:p>
            <a:r>
              <a:rPr lang="it-IT" dirty="0"/>
              <a:t>memoria ed esperienza)</a:t>
            </a:r>
          </a:p>
          <a:p>
            <a:r>
              <a:rPr lang="it-IT" dirty="0"/>
              <a:t>strutture ricorrenti</a:t>
            </a:r>
          </a:p>
          <a:p>
            <a:r>
              <a:rPr lang="it-IT" dirty="0"/>
              <a:t>(es. oggetti incompleti)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5D2732-6A15-4930-CACC-3F2176BFFBEB}"/>
              </a:ext>
            </a:extLst>
          </p:cNvPr>
          <p:cNvSpPr txBox="1"/>
          <p:nvPr/>
        </p:nvSpPr>
        <p:spPr>
          <a:xfrm>
            <a:off x="8105736" y="4093211"/>
            <a:ext cx="20794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Strategico</a:t>
            </a:r>
          </a:p>
          <a:p>
            <a:r>
              <a:rPr lang="it-IT" dirty="0"/>
              <a:t>Riconoscimento</a:t>
            </a:r>
          </a:p>
          <a:p>
            <a:r>
              <a:rPr lang="it-IT" dirty="0"/>
              <a:t>Inferenze, </a:t>
            </a:r>
          </a:p>
          <a:p>
            <a:r>
              <a:rPr lang="it-IT" dirty="0"/>
              <a:t>Strategie risolutive,</a:t>
            </a:r>
          </a:p>
          <a:p>
            <a:r>
              <a:rPr lang="it-IT" dirty="0"/>
              <a:t>Pianificazione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D658B6-7D14-86F9-5FB8-5CBD4EB4750F}"/>
              </a:ext>
            </a:extLst>
          </p:cNvPr>
          <p:cNvSpPr txBox="1"/>
          <p:nvPr/>
        </p:nvSpPr>
        <p:spPr>
          <a:xfrm>
            <a:off x="3156374" y="4081577"/>
            <a:ext cx="20825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Affettivo</a:t>
            </a:r>
          </a:p>
          <a:p>
            <a:r>
              <a:rPr lang="it-IT" dirty="0"/>
              <a:t>Riconoscimento</a:t>
            </a:r>
          </a:p>
          <a:p>
            <a:r>
              <a:rPr lang="it-IT" dirty="0"/>
              <a:t>Inferenze, </a:t>
            </a:r>
          </a:p>
          <a:p>
            <a:r>
              <a:rPr lang="it-IT" dirty="0"/>
              <a:t>Strategie risolutive,</a:t>
            </a:r>
          </a:p>
          <a:p>
            <a:r>
              <a:rPr lang="it-IT" dirty="0"/>
              <a:t>Pianificazione</a:t>
            </a:r>
          </a:p>
          <a:p>
            <a:r>
              <a:rPr lang="it-IT" dirty="0"/>
              <a:t>attribuzioni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01533C9-B36F-8B79-73D5-3253968AC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765" r="-2522" b="31512"/>
          <a:stretch/>
        </p:blipFill>
        <p:spPr bwMode="auto">
          <a:xfrm>
            <a:off x="3296346" y="1076051"/>
            <a:ext cx="7275490" cy="296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FA3884-1C34-641A-CD92-7CE1999FC0F1}"/>
              </a:ext>
            </a:extLst>
          </p:cNvPr>
          <p:cNvSpPr txBox="1"/>
          <p:nvPr/>
        </p:nvSpPr>
        <p:spPr>
          <a:xfrm>
            <a:off x="2412695" y="0"/>
            <a:ext cx="81591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UDL (Universal Design for Learning)</a:t>
            </a:r>
            <a:br>
              <a:rPr lang="it-IT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https://www.cast.org/</a:t>
            </a: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it-IT" sz="3200" dirty="0"/>
          </a:p>
        </p:txBody>
      </p:sp>
      <p:pic>
        <p:nvPicPr>
          <p:cNvPr id="7" name="Immagine 6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B0BFCDB2-61ED-5D27-AE03-119F12B5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289" t="94360" b="-1"/>
          <a:stretch/>
        </p:blipFill>
        <p:spPr>
          <a:xfrm>
            <a:off x="6922699" y="6438386"/>
            <a:ext cx="5269301" cy="3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E0693E-B7CD-EE22-2509-0BB78396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24" r="64864" b="6659"/>
          <a:stretch/>
        </p:blipFill>
        <p:spPr>
          <a:xfrm>
            <a:off x="-18327" y="865967"/>
            <a:ext cx="3275110" cy="5633002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2566162-FF77-A1D8-13B9-8A8DDD4F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038"/>
            <a:ext cx="10515600" cy="839638"/>
          </a:xfrm>
        </p:spPr>
        <p:txBody>
          <a:bodyPr>
            <a:normAutofit/>
          </a:bodyPr>
          <a:lstStyle/>
          <a:p>
            <a:r>
              <a:rPr lang="it-IT" sz="3600" dirty="0"/>
              <a:t>Il PERCHÉ  dell’apprendimento (il perché)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F495BBA-EEF9-EBAE-0FA7-9ACA41556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5110" y="2276624"/>
            <a:ext cx="6534317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Dimensione affettiva/motivazionale. Gli studenti differiscono in ciò che accende la loro motivazione e il loro entusiasmo per l’apprendimento.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Ogni persona matura preferenze rispetto alle modalità di coinvolgimento per lui ottimali (alcuni preferiscono lavorare da soli, altri in gruppo, alcuni preferiscono le novità altri le routine, ecc.)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Coinvolgimento, motivazione sono correlati con impegno e interesse.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13117E2-95D8-2F2A-420A-059D8CCD5D13}"/>
              </a:ext>
            </a:extLst>
          </p:cNvPr>
          <p:cNvSpPr/>
          <p:nvPr/>
        </p:nvSpPr>
        <p:spPr>
          <a:xfrm>
            <a:off x="417958" y="5367929"/>
            <a:ext cx="1201270" cy="143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Capacità emotive</a:t>
            </a:r>
          </a:p>
        </p:txBody>
      </p:sp>
      <p:pic>
        <p:nvPicPr>
          <p:cNvPr id="6" name="Immagine 5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104A82B9-4A82-8824-B5D3-F581C89F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26" b="5765"/>
          <a:stretch/>
        </p:blipFill>
        <p:spPr>
          <a:xfrm>
            <a:off x="9346175" y="20288"/>
            <a:ext cx="2845825" cy="1691359"/>
          </a:xfrm>
          <a:prstGeom prst="rect">
            <a:avLst/>
          </a:prstGeom>
        </p:spPr>
      </p:pic>
      <p:pic>
        <p:nvPicPr>
          <p:cNvPr id="8" name="Immagine 7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6A251D93-8451-B26A-FECB-68241E57BB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89" t="94360" b="-1"/>
          <a:stretch/>
        </p:blipFill>
        <p:spPr>
          <a:xfrm>
            <a:off x="6922699" y="6438386"/>
            <a:ext cx="5269301" cy="399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AA7524-2AE9-1EC0-F1C9-5193943F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33" t="13787" r="32966" b="6051"/>
          <a:stretch/>
        </p:blipFill>
        <p:spPr>
          <a:xfrm>
            <a:off x="181605" y="865967"/>
            <a:ext cx="3029560" cy="5749723"/>
          </a:xfrm>
          <a:prstGeom prst="rect">
            <a:avLst/>
          </a:prstGeom>
        </p:spPr>
      </p:pic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8E3F0920-05AC-CD09-DE34-E44F926E9FB0}"/>
              </a:ext>
            </a:extLst>
          </p:cNvPr>
          <p:cNvSpPr txBox="1">
            <a:spLocks/>
          </p:cNvSpPr>
          <p:nvPr/>
        </p:nvSpPr>
        <p:spPr>
          <a:xfrm>
            <a:off x="3211165" y="1692211"/>
            <a:ext cx="6135010" cy="4300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200" dirty="0"/>
              <a:t>Dimensione percettiva.  Gli studenti differiscono nei modi in cui percepiscono  e attribuiscono significato alle informazioni.   Non esiste un mezzo di rappresentazione che sarà ottimale per ogni studente. </a:t>
            </a:r>
          </a:p>
          <a:p>
            <a:pPr>
              <a:lnSpc>
                <a:spcPct val="150000"/>
              </a:lnSpc>
            </a:pPr>
            <a:r>
              <a:rPr lang="it-IT" sz="2200" dirty="0"/>
              <a:t>Occorre prevedere rappresentazioni multiple delle informazioni al fine di facilitare e rinforzare l’apprendimento, nonché le connessioni logiche tra concetti.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E0292F86-A1A7-1B4E-F77D-DC2DD320D047}"/>
              </a:ext>
            </a:extLst>
          </p:cNvPr>
          <p:cNvSpPr txBox="1">
            <a:spLocks/>
          </p:cNvSpPr>
          <p:nvPr/>
        </p:nvSpPr>
        <p:spPr>
          <a:xfrm>
            <a:off x="838200" y="230038"/>
            <a:ext cx="10515600" cy="8396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/>
              <a:t>Il COSA dell’apprendimento (l’input)</a:t>
            </a:r>
          </a:p>
        </p:txBody>
      </p:sp>
      <p:pic>
        <p:nvPicPr>
          <p:cNvPr id="5" name="Immagine 4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30D1960C-7406-9F9B-46EF-C7E397970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26" b="5765"/>
          <a:stretch/>
        </p:blipFill>
        <p:spPr>
          <a:xfrm>
            <a:off x="9346175" y="20288"/>
            <a:ext cx="2845825" cy="1691359"/>
          </a:xfrm>
          <a:prstGeom prst="rect">
            <a:avLst/>
          </a:prstGeom>
        </p:spPr>
      </p:pic>
      <p:pic>
        <p:nvPicPr>
          <p:cNvPr id="6" name="Immagine 5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2CDDE928-D185-2B8F-9508-5EC9C29C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89" t="94360" b="-1"/>
          <a:stretch/>
        </p:blipFill>
        <p:spPr>
          <a:xfrm>
            <a:off x="6922699" y="6438386"/>
            <a:ext cx="5269301" cy="3993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E07FCA2-66D7-CC1B-E2F2-ABF55944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40" t="14138" b="5769"/>
          <a:stretch/>
        </p:blipFill>
        <p:spPr>
          <a:xfrm>
            <a:off x="92598" y="933409"/>
            <a:ext cx="3174775" cy="5720832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50E90D04-E68C-3E63-94F6-6E794316F8D5}"/>
              </a:ext>
            </a:extLst>
          </p:cNvPr>
          <p:cNvSpPr txBox="1">
            <a:spLocks/>
          </p:cNvSpPr>
          <p:nvPr/>
        </p:nvSpPr>
        <p:spPr>
          <a:xfrm>
            <a:off x="838200" y="230038"/>
            <a:ext cx="10515600" cy="8396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/>
              <a:t>Il COME dell’apprendimento (l’output)</a:t>
            </a:r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48B813CD-321A-8C29-A320-B6857A3BBE10}"/>
              </a:ext>
            </a:extLst>
          </p:cNvPr>
          <p:cNvSpPr txBox="1">
            <a:spLocks/>
          </p:cNvSpPr>
          <p:nvPr/>
        </p:nvSpPr>
        <p:spPr>
          <a:xfrm>
            <a:off x="3173963" y="1069676"/>
            <a:ext cx="617221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200" dirty="0"/>
              <a:t>Dimensione comunicativa. Gli studenti differiscono nel modo in cui si muovono in un ambiente di apprendimento, affrontano l’apprendimento ed esprimo ciò che sanno. </a:t>
            </a:r>
          </a:p>
          <a:p>
            <a:pPr>
              <a:lnSpc>
                <a:spcPct val="150000"/>
              </a:lnSpc>
            </a:pPr>
            <a:r>
              <a:rPr lang="it-IT" sz="2200" dirty="0"/>
              <a:t>Ogni persona si interfaccia e ha approcci differenti con l’ambiente ed esprime ciò che sa in modi diversi. </a:t>
            </a:r>
          </a:p>
          <a:p>
            <a:pPr>
              <a:lnSpc>
                <a:spcPct val="150000"/>
              </a:lnSpc>
            </a:pPr>
            <a:r>
              <a:rPr lang="it-IT" sz="2200" dirty="0"/>
              <a:t>In questo principio entra in gioco la valutazione (sommativa, formativa, sulla base di griglie di osservazione/valutazione, prodotti….)</a:t>
            </a:r>
          </a:p>
        </p:txBody>
      </p:sp>
      <p:pic>
        <p:nvPicPr>
          <p:cNvPr id="4" name="Immagine 3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D73E91D8-2FA9-8974-F0AE-8C22F575D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26" b="5765"/>
          <a:stretch/>
        </p:blipFill>
        <p:spPr>
          <a:xfrm>
            <a:off x="9346175" y="20288"/>
            <a:ext cx="2845825" cy="1691359"/>
          </a:xfrm>
          <a:prstGeom prst="rect">
            <a:avLst/>
          </a:prstGeom>
        </p:spPr>
      </p:pic>
      <p:pic>
        <p:nvPicPr>
          <p:cNvPr id="5" name="Immagine 4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B2A49E9F-F5D6-E0FA-7B8E-44913173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89" t="94360" b="-1"/>
          <a:stretch/>
        </p:blipFill>
        <p:spPr>
          <a:xfrm>
            <a:off x="6922699" y="6438386"/>
            <a:ext cx="5269301" cy="3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70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259</Words>
  <Application>Microsoft Macintosh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di Office</vt:lpstr>
      <vt:lpstr>Presentazione standard di PowerPoint</vt:lpstr>
      <vt:lpstr>Il PERCHÉ  dell’apprendimento (il perché)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 Enrico Angelo</dc:creator>
  <cp:lastModifiedBy>Emili Enrico Angelo</cp:lastModifiedBy>
  <cp:revision>15</cp:revision>
  <dcterms:created xsi:type="dcterms:W3CDTF">2024-10-01T19:56:24Z</dcterms:created>
  <dcterms:modified xsi:type="dcterms:W3CDTF">2025-03-05T09:02:53Z</dcterms:modified>
</cp:coreProperties>
</file>